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6"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11/1/2019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11/1/2019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11/1/2019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B85C2-7590-43AE-852E-30DE890C60FF}"/>
              </a:ext>
            </a:extLst>
          </p:cNvPr>
          <p:cNvSpPr>
            <a:spLocks noGrp="1"/>
          </p:cNvSpPr>
          <p:nvPr>
            <p:ph type="ctrTitle"/>
          </p:nvPr>
        </p:nvSpPr>
        <p:spPr/>
        <p:txBody>
          <a:bodyPr/>
          <a:lstStyle/>
          <a:p>
            <a:r>
              <a:rPr lang="en-US" dirty="0"/>
              <a:t>Lesson Planning </a:t>
            </a:r>
          </a:p>
        </p:txBody>
      </p:sp>
      <p:sp>
        <p:nvSpPr>
          <p:cNvPr id="3" name="Subtitle 2">
            <a:extLst>
              <a:ext uri="{FF2B5EF4-FFF2-40B4-BE49-F238E27FC236}">
                <a16:creationId xmlns:a16="http://schemas.microsoft.com/office/drawing/2014/main" id="{AE1FEB06-3AEB-484E-87D0-9C8B76EDA91B}"/>
              </a:ext>
            </a:extLst>
          </p:cNvPr>
          <p:cNvSpPr>
            <a:spLocks noGrp="1"/>
          </p:cNvSpPr>
          <p:nvPr>
            <p:ph type="subTitle" idx="1"/>
          </p:nvPr>
        </p:nvSpPr>
        <p:spPr/>
        <p:txBody>
          <a:bodyPr/>
          <a:lstStyle/>
          <a:p>
            <a:r>
              <a:rPr lang="en-US" dirty="0"/>
              <a:t>11/1/19</a:t>
            </a:r>
          </a:p>
        </p:txBody>
      </p:sp>
    </p:spTree>
    <p:extLst>
      <p:ext uri="{BB962C8B-B14F-4D97-AF65-F5344CB8AC3E}">
        <p14:creationId xmlns:p14="http://schemas.microsoft.com/office/powerpoint/2010/main" val="196851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BC04F-F64F-4650-A0DC-23AD6911956F}"/>
              </a:ext>
            </a:extLst>
          </p:cNvPr>
          <p:cNvSpPr>
            <a:spLocks noGrp="1"/>
          </p:cNvSpPr>
          <p:nvPr>
            <p:ph type="title"/>
          </p:nvPr>
        </p:nvSpPr>
        <p:spPr/>
        <p:txBody>
          <a:bodyPr/>
          <a:lstStyle/>
          <a:p>
            <a:r>
              <a:rPr lang="en-US" dirty="0"/>
              <a:t>Individual Plan/Individualized Matrix</a:t>
            </a:r>
          </a:p>
        </p:txBody>
      </p:sp>
      <p:sp>
        <p:nvSpPr>
          <p:cNvPr id="3" name="Content Placeholder 2">
            <a:extLst>
              <a:ext uri="{FF2B5EF4-FFF2-40B4-BE49-F238E27FC236}">
                <a16:creationId xmlns:a16="http://schemas.microsoft.com/office/drawing/2014/main" id="{BEBDBFD5-48F5-4DAF-BBE6-9BA3B6D6C81A}"/>
              </a:ext>
            </a:extLst>
          </p:cNvPr>
          <p:cNvSpPr>
            <a:spLocks noGrp="1"/>
          </p:cNvSpPr>
          <p:nvPr>
            <p:ph idx="1"/>
          </p:nvPr>
        </p:nvSpPr>
        <p:spPr/>
        <p:txBody>
          <a:bodyPr/>
          <a:lstStyle/>
          <a:p>
            <a:r>
              <a:rPr lang="en-US" dirty="0"/>
              <a:t>Group Complete Activity </a:t>
            </a:r>
          </a:p>
        </p:txBody>
      </p:sp>
    </p:spTree>
    <p:extLst>
      <p:ext uri="{BB962C8B-B14F-4D97-AF65-F5344CB8AC3E}">
        <p14:creationId xmlns:p14="http://schemas.microsoft.com/office/powerpoint/2010/main" val="1846986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5084D-5952-4BBD-BC66-D133BE12CC5B}"/>
              </a:ext>
            </a:extLst>
          </p:cNvPr>
          <p:cNvSpPr>
            <a:spLocks noGrp="1"/>
          </p:cNvSpPr>
          <p:nvPr>
            <p:ph type="title"/>
          </p:nvPr>
        </p:nvSpPr>
        <p:spPr/>
        <p:txBody>
          <a:bodyPr/>
          <a:lstStyle/>
          <a:p>
            <a:r>
              <a:rPr lang="en-US" dirty="0"/>
              <a:t>Bringing it all together</a:t>
            </a:r>
          </a:p>
        </p:txBody>
      </p:sp>
      <p:sp>
        <p:nvSpPr>
          <p:cNvPr id="3" name="Content Placeholder 2">
            <a:extLst>
              <a:ext uri="{FF2B5EF4-FFF2-40B4-BE49-F238E27FC236}">
                <a16:creationId xmlns:a16="http://schemas.microsoft.com/office/drawing/2014/main" id="{4611B70F-7CC8-43F3-875B-4EF4E40A291D}"/>
              </a:ext>
            </a:extLst>
          </p:cNvPr>
          <p:cNvSpPr>
            <a:spLocks noGrp="1"/>
          </p:cNvSpPr>
          <p:nvPr>
            <p:ph idx="1"/>
          </p:nvPr>
        </p:nvSpPr>
        <p:spPr>
          <a:xfrm>
            <a:off x="685800" y="1748902"/>
            <a:ext cx="10820400" cy="4856084"/>
          </a:xfrm>
        </p:spPr>
        <p:txBody>
          <a:bodyPr>
            <a:normAutofit/>
          </a:bodyPr>
          <a:lstStyle/>
          <a:p>
            <a:pPr marL="0" indent="0" algn="ctr">
              <a:buNone/>
            </a:pPr>
            <a:r>
              <a:rPr lang="en-US" sz="1800" b="1" u="sng" dirty="0"/>
              <a:t>Small Group</a:t>
            </a:r>
          </a:p>
          <a:p>
            <a:pPr marL="0" indent="0">
              <a:buNone/>
            </a:pPr>
            <a:r>
              <a:rPr lang="en-US" sz="1800" b="1" u="sng" dirty="0"/>
              <a:t>Description: </a:t>
            </a:r>
            <a:r>
              <a:rPr lang="en-US" sz="1800" dirty="0"/>
              <a:t>For small group time the children will listen to a story Today I feel Silly &amp; other Moods that Make my Day.  The children will be encouraged to answer open ended questions, I wonder statements, and relate real world experiences about feelings.  The children will be able to use mirrors to make different facial expressions of sad, mad, happy, excited, </a:t>
            </a:r>
            <a:r>
              <a:rPr lang="en-US" sz="1800" dirty="0" err="1"/>
              <a:t>ect</a:t>
            </a:r>
            <a:r>
              <a:rPr lang="en-US" sz="1800" dirty="0"/>
              <a:t>.</a:t>
            </a:r>
          </a:p>
          <a:p>
            <a:pPr marL="0" indent="0">
              <a:buNone/>
            </a:pPr>
            <a:r>
              <a:rPr lang="en-US" sz="1800" b="1" u="sng" dirty="0"/>
              <a:t>Steps: </a:t>
            </a:r>
          </a:p>
          <a:p>
            <a:pPr marL="457200" indent="-457200">
              <a:buAutoNum type="arabicParenBoth"/>
            </a:pPr>
            <a:r>
              <a:rPr lang="en-US" sz="1800" dirty="0"/>
              <a:t>Children will gather on the rug (2) Teacher will introduce the story (3) Teacher will prompt children to talk about the different parts of the book(4)Read the story(5) Children will share their own real world experiences about feelings (6) The children will be able to use mirrors to make facial expressions as described above.</a:t>
            </a:r>
          </a:p>
          <a:p>
            <a:pPr marL="0" indent="0">
              <a:buNone/>
            </a:pPr>
            <a:r>
              <a:rPr lang="en-US" sz="1800" b="1" u="sng" dirty="0"/>
              <a:t>Tags</a:t>
            </a:r>
          </a:p>
          <a:p>
            <a:pPr marL="0" indent="0">
              <a:buNone/>
            </a:pPr>
            <a:r>
              <a:rPr lang="en-US" sz="1800" dirty="0"/>
              <a:t>M. Listening and Comprehension, D. Emotions, Q. Book Knowledge, FF. Knowledge of Self and others, </a:t>
            </a:r>
          </a:p>
          <a:p>
            <a:pPr marL="0" indent="0">
              <a:buNone/>
            </a:pPr>
            <a:r>
              <a:rPr lang="en-US" sz="1800" b="1" dirty="0">
                <a:effectLst>
                  <a:outerShdw blurRad="38100" dist="38100" dir="2700000" algn="tl">
                    <a:srgbClr val="000000">
                      <a:alpha val="43137"/>
                    </a:srgbClr>
                  </a:outerShdw>
                </a:effectLst>
              </a:rPr>
              <a:t>Supplies:  </a:t>
            </a:r>
            <a:r>
              <a:rPr lang="en-US" sz="1800" dirty="0">
                <a:effectLst>
                  <a:outerShdw blurRad="38100" dist="38100" dir="2700000" algn="tl">
                    <a:srgbClr val="000000">
                      <a:alpha val="43137"/>
                    </a:srgbClr>
                  </a:outerShdw>
                </a:effectLst>
              </a:rPr>
              <a:t>Book called Today I Feel Silly &amp; Other Moods that make my Day, hand held mirrors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3058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95CA6-18D4-4949-A277-90BA768767A1}"/>
              </a:ext>
            </a:extLst>
          </p:cNvPr>
          <p:cNvSpPr>
            <a:spLocks noGrp="1"/>
          </p:cNvSpPr>
          <p:nvPr>
            <p:ph type="title"/>
          </p:nvPr>
        </p:nvSpPr>
        <p:spPr/>
        <p:txBody>
          <a:bodyPr/>
          <a:lstStyle/>
          <a:p>
            <a:r>
              <a:rPr lang="en-US" dirty="0"/>
              <a:t>Sections</a:t>
            </a:r>
          </a:p>
        </p:txBody>
      </p:sp>
      <p:sp>
        <p:nvSpPr>
          <p:cNvPr id="3" name="Content Placeholder 2">
            <a:extLst>
              <a:ext uri="{FF2B5EF4-FFF2-40B4-BE49-F238E27FC236}">
                <a16:creationId xmlns:a16="http://schemas.microsoft.com/office/drawing/2014/main" id="{ABAF21B8-398E-4BE6-8F7D-AAA4651695D6}"/>
              </a:ext>
            </a:extLst>
          </p:cNvPr>
          <p:cNvSpPr>
            <a:spLocks noGrp="1"/>
          </p:cNvSpPr>
          <p:nvPr>
            <p:ph idx="1"/>
          </p:nvPr>
        </p:nvSpPr>
        <p:spPr>
          <a:xfrm>
            <a:off x="685800" y="1597981"/>
            <a:ext cx="10820400" cy="5260019"/>
          </a:xfrm>
        </p:spPr>
        <p:txBody>
          <a:bodyPr>
            <a:normAutofit fontScale="70000" lnSpcReduction="20000"/>
          </a:bodyPr>
          <a:lstStyle/>
          <a:p>
            <a:r>
              <a:rPr lang="en-US" sz="2900" dirty="0"/>
              <a:t>Greeting Time</a:t>
            </a:r>
          </a:p>
          <a:p>
            <a:r>
              <a:rPr lang="en-US" sz="2900" dirty="0"/>
              <a:t>Meal Times</a:t>
            </a:r>
          </a:p>
          <a:p>
            <a:r>
              <a:rPr lang="en-US" sz="2900" dirty="0"/>
              <a:t>Teeth Brushing</a:t>
            </a:r>
          </a:p>
          <a:p>
            <a:r>
              <a:rPr lang="en-US" sz="2900" dirty="0"/>
              <a:t>Planning Time</a:t>
            </a:r>
          </a:p>
          <a:p>
            <a:r>
              <a:rPr lang="en-US" sz="2900" dirty="0"/>
              <a:t>Work Time</a:t>
            </a:r>
          </a:p>
          <a:p>
            <a:r>
              <a:rPr lang="en-US" sz="2900" dirty="0"/>
              <a:t>Recall Time</a:t>
            </a:r>
          </a:p>
          <a:p>
            <a:r>
              <a:rPr lang="en-US" sz="2900" dirty="0"/>
              <a:t>Large Group</a:t>
            </a:r>
          </a:p>
          <a:p>
            <a:r>
              <a:rPr lang="en-US" sz="2900" dirty="0"/>
              <a:t>Small Group</a:t>
            </a:r>
          </a:p>
          <a:p>
            <a:r>
              <a:rPr lang="en-US" sz="2900" dirty="0"/>
              <a:t>Outside Time/Gross Motor</a:t>
            </a:r>
          </a:p>
          <a:p>
            <a:r>
              <a:rPr lang="en-US" sz="2900" dirty="0"/>
              <a:t>Story Time</a:t>
            </a:r>
          </a:p>
          <a:p>
            <a:r>
              <a:rPr lang="en-US" sz="2900" dirty="0"/>
              <a:t> Rest Time</a:t>
            </a:r>
          </a:p>
          <a:p>
            <a:r>
              <a:rPr lang="en-US" sz="2900" dirty="0"/>
              <a:t>Transition Times</a:t>
            </a:r>
          </a:p>
          <a:p>
            <a:r>
              <a:rPr lang="en-US" sz="2900" dirty="0"/>
              <a:t>Child Individualization</a:t>
            </a:r>
          </a:p>
          <a:p>
            <a:r>
              <a:rPr lang="en-US" sz="2900" dirty="0"/>
              <a:t>Parent Engagement </a:t>
            </a:r>
          </a:p>
          <a:p>
            <a:pPr marL="0" indent="0" algn="ctr">
              <a:buNone/>
            </a:pPr>
            <a:r>
              <a:rPr lang="en-US" dirty="0"/>
              <a:t>Teachers will set up sections in training</a:t>
            </a:r>
          </a:p>
          <a:p>
            <a:pPr algn="ctr"/>
            <a:endParaRPr lang="en-US" dirty="0"/>
          </a:p>
        </p:txBody>
      </p:sp>
    </p:spTree>
    <p:extLst>
      <p:ext uri="{BB962C8B-B14F-4D97-AF65-F5344CB8AC3E}">
        <p14:creationId xmlns:p14="http://schemas.microsoft.com/office/powerpoint/2010/main" val="2197158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1147D-68B9-46FE-8246-2E5C93AEC0F7}"/>
              </a:ext>
            </a:extLst>
          </p:cNvPr>
          <p:cNvSpPr>
            <a:spLocks noGrp="1"/>
          </p:cNvSpPr>
          <p:nvPr>
            <p:ph type="title"/>
          </p:nvPr>
        </p:nvSpPr>
        <p:spPr/>
        <p:txBody>
          <a:bodyPr/>
          <a:lstStyle/>
          <a:p>
            <a:r>
              <a:rPr lang="en-US" dirty="0"/>
              <a:t>Lesson Plan Consist of</a:t>
            </a:r>
          </a:p>
        </p:txBody>
      </p:sp>
      <p:sp>
        <p:nvSpPr>
          <p:cNvPr id="3" name="Content Placeholder 2">
            <a:extLst>
              <a:ext uri="{FF2B5EF4-FFF2-40B4-BE49-F238E27FC236}">
                <a16:creationId xmlns:a16="http://schemas.microsoft.com/office/drawing/2014/main" id="{1DE1E167-55EE-47D5-8969-2421E609C45D}"/>
              </a:ext>
            </a:extLst>
          </p:cNvPr>
          <p:cNvSpPr>
            <a:spLocks noGrp="1"/>
          </p:cNvSpPr>
          <p:nvPr>
            <p:ph idx="1"/>
          </p:nvPr>
        </p:nvSpPr>
        <p:spPr/>
        <p:txBody>
          <a:bodyPr>
            <a:normAutofit fontScale="92500" lnSpcReduction="20000"/>
          </a:bodyPr>
          <a:lstStyle/>
          <a:p>
            <a:pPr marL="0" indent="0">
              <a:buNone/>
            </a:pPr>
            <a:r>
              <a:rPr lang="en-US" dirty="0"/>
              <a:t>Each Teaching team should have their own planning time, small group time, recall time, and child Individualization; </a:t>
            </a:r>
          </a:p>
          <a:p>
            <a:pPr marL="0" indent="0">
              <a:buNone/>
            </a:pPr>
            <a:r>
              <a:rPr lang="en-US" dirty="0"/>
              <a:t>(T) Planning Time </a:t>
            </a:r>
          </a:p>
          <a:p>
            <a:pPr marL="0" indent="0">
              <a:buNone/>
            </a:pPr>
            <a:r>
              <a:rPr lang="en-US" dirty="0"/>
              <a:t>(TA) Planning Time</a:t>
            </a:r>
          </a:p>
          <a:p>
            <a:pPr marL="0" indent="0">
              <a:buNone/>
            </a:pPr>
            <a:r>
              <a:rPr lang="en-US" dirty="0"/>
              <a:t>(T) Recall Time</a:t>
            </a:r>
          </a:p>
          <a:p>
            <a:pPr marL="0" indent="0">
              <a:buNone/>
            </a:pPr>
            <a:r>
              <a:rPr lang="en-US" dirty="0"/>
              <a:t>(TA) Recall Time</a:t>
            </a:r>
          </a:p>
          <a:p>
            <a:pPr marL="0" indent="0">
              <a:buNone/>
            </a:pPr>
            <a:r>
              <a:rPr lang="en-US" dirty="0"/>
              <a:t>(T) Recall Time</a:t>
            </a:r>
          </a:p>
          <a:p>
            <a:pPr marL="0" indent="0">
              <a:buNone/>
            </a:pPr>
            <a:r>
              <a:rPr lang="en-US" dirty="0"/>
              <a:t>(T) Small Group</a:t>
            </a:r>
          </a:p>
          <a:p>
            <a:pPr marL="0" indent="0">
              <a:buNone/>
            </a:pPr>
            <a:r>
              <a:rPr lang="en-US" dirty="0"/>
              <a:t>(TA) Small Group</a:t>
            </a:r>
          </a:p>
          <a:p>
            <a:pPr marL="0" indent="0">
              <a:buNone/>
            </a:pPr>
            <a:r>
              <a:rPr lang="en-US" dirty="0"/>
              <a:t>(T) Child Individualization</a:t>
            </a:r>
          </a:p>
          <a:p>
            <a:pPr marL="0" indent="0">
              <a:buNone/>
            </a:pPr>
            <a:r>
              <a:rPr lang="en-US" dirty="0"/>
              <a:t>(TA) Child Individualization </a:t>
            </a:r>
          </a:p>
          <a:p>
            <a:pPr marL="0" indent="0" algn="ctr">
              <a:buNone/>
            </a:pPr>
            <a:r>
              <a:rPr lang="en-US" dirty="0"/>
              <a:t>Teachers will set up in Training</a:t>
            </a:r>
          </a:p>
          <a:p>
            <a:pPr marL="0" indent="0">
              <a:buNone/>
            </a:pPr>
            <a:endParaRPr lang="en-US" dirty="0"/>
          </a:p>
        </p:txBody>
      </p:sp>
    </p:spTree>
    <p:extLst>
      <p:ext uri="{BB962C8B-B14F-4D97-AF65-F5344CB8AC3E}">
        <p14:creationId xmlns:p14="http://schemas.microsoft.com/office/powerpoint/2010/main" val="4276407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A7A12-A83E-42D2-AF69-5699368F2008}"/>
              </a:ext>
            </a:extLst>
          </p:cNvPr>
          <p:cNvSpPr>
            <a:spLocks noGrp="1"/>
          </p:cNvSpPr>
          <p:nvPr>
            <p:ph type="title"/>
          </p:nvPr>
        </p:nvSpPr>
        <p:spPr/>
        <p:txBody>
          <a:bodyPr/>
          <a:lstStyle/>
          <a:p>
            <a:r>
              <a:rPr lang="en-US" dirty="0"/>
              <a:t>Must haves daily/weekly </a:t>
            </a:r>
          </a:p>
        </p:txBody>
      </p:sp>
      <p:sp>
        <p:nvSpPr>
          <p:cNvPr id="3" name="Content Placeholder 2">
            <a:extLst>
              <a:ext uri="{FF2B5EF4-FFF2-40B4-BE49-F238E27FC236}">
                <a16:creationId xmlns:a16="http://schemas.microsoft.com/office/drawing/2014/main" id="{AFFCDDD3-7B73-4AF2-9C2E-EAA63D98C71C}"/>
              </a:ext>
            </a:extLst>
          </p:cNvPr>
          <p:cNvSpPr>
            <a:spLocks noGrp="1"/>
          </p:cNvSpPr>
          <p:nvPr>
            <p:ph idx="1"/>
          </p:nvPr>
        </p:nvSpPr>
        <p:spPr/>
        <p:txBody>
          <a:bodyPr/>
          <a:lstStyle/>
          <a:p>
            <a:r>
              <a:rPr lang="en-US" dirty="0"/>
              <a:t>Lan/Lit= daily</a:t>
            </a:r>
          </a:p>
          <a:p>
            <a:r>
              <a:rPr lang="en-US" dirty="0"/>
              <a:t>Math/Science=daily</a:t>
            </a:r>
          </a:p>
          <a:p>
            <a:r>
              <a:rPr lang="en-US" dirty="0"/>
              <a:t>Health/Nutrition=Weekly </a:t>
            </a:r>
          </a:p>
          <a:p>
            <a:r>
              <a:rPr lang="en-US" dirty="0"/>
              <a:t>Safety=daily for the first 30 days then weekly</a:t>
            </a:r>
          </a:p>
          <a:p>
            <a:r>
              <a:rPr lang="en-US" dirty="0"/>
              <a:t>Social/Emotional=daily</a:t>
            </a:r>
          </a:p>
          <a:p>
            <a:r>
              <a:rPr lang="en-US" dirty="0"/>
              <a:t>Fine Motor=daily</a:t>
            </a:r>
          </a:p>
          <a:p>
            <a:r>
              <a:rPr lang="en-US" dirty="0"/>
              <a:t>Creative Arts=daily</a:t>
            </a:r>
          </a:p>
          <a:p>
            <a:r>
              <a:rPr lang="en-US" dirty="0"/>
              <a:t>Parent Engagement=Weekly</a:t>
            </a:r>
          </a:p>
          <a:p>
            <a:r>
              <a:rPr lang="en-US" dirty="0"/>
              <a:t>Child Individualization=daily</a:t>
            </a:r>
          </a:p>
        </p:txBody>
      </p:sp>
    </p:spTree>
    <p:extLst>
      <p:ext uri="{BB962C8B-B14F-4D97-AF65-F5344CB8AC3E}">
        <p14:creationId xmlns:p14="http://schemas.microsoft.com/office/powerpoint/2010/main" val="1110799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7EB1F-2D19-4D3F-9ED5-F007223CDE7D}"/>
              </a:ext>
            </a:extLst>
          </p:cNvPr>
          <p:cNvSpPr>
            <a:spLocks noGrp="1"/>
          </p:cNvSpPr>
          <p:nvPr>
            <p:ph type="title"/>
          </p:nvPr>
        </p:nvSpPr>
        <p:spPr/>
        <p:txBody>
          <a:bodyPr/>
          <a:lstStyle/>
          <a:p>
            <a:r>
              <a:rPr lang="en-US" dirty="0"/>
              <a:t>Each Activity Consist of</a:t>
            </a:r>
          </a:p>
        </p:txBody>
      </p:sp>
      <p:sp>
        <p:nvSpPr>
          <p:cNvPr id="3" name="Content Placeholder 2">
            <a:extLst>
              <a:ext uri="{FF2B5EF4-FFF2-40B4-BE49-F238E27FC236}">
                <a16:creationId xmlns:a16="http://schemas.microsoft.com/office/drawing/2014/main" id="{1500A902-388E-40B2-98C5-29CB907E37DC}"/>
              </a:ext>
            </a:extLst>
          </p:cNvPr>
          <p:cNvSpPr>
            <a:spLocks noGrp="1"/>
          </p:cNvSpPr>
          <p:nvPr>
            <p:ph idx="1"/>
          </p:nvPr>
        </p:nvSpPr>
        <p:spPr/>
        <p:txBody>
          <a:bodyPr/>
          <a:lstStyle/>
          <a:p>
            <a:r>
              <a:rPr lang="en-US" dirty="0"/>
              <a:t>Description</a:t>
            </a:r>
          </a:p>
          <a:p>
            <a:r>
              <a:rPr lang="en-US" dirty="0"/>
              <a:t>Steps</a:t>
            </a:r>
          </a:p>
          <a:p>
            <a:r>
              <a:rPr lang="en-US" dirty="0"/>
              <a:t>Tags (ELOF Tags) and (COR Tags)</a:t>
            </a:r>
          </a:p>
          <a:p>
            <a:r>
              <a:rPr lang="en-US" dirty="0"/>
              <a:t>Supplies</a:t>
            </a:r>
          </a:p>
        </p:txBody>
      </p:sp>
    </p:spTree>
    <p:extLst>
      <p:ext uri="{BB962C8B-B14F-4D97-AF65-F5344CB8AC3E}">
        <p14:creationId xmlns:p14="http://schemas.microsoft.com/office/powerpoint/2010/main" val="2568964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EE72A-8074-4107-B29C-EDDB3E5FA140}"/>
              </a:ext>
            </a:extLst>
          </p:cNvPr>
          <p:cNvSpPr>
            <a:spLocks noGrp="1"/>
          </p:cNvSpPr>
          <p:nvPr>
            <p:ph type="title"/>
          </p:nvPr>
        </p:nvSpPr>
        <p:spPr/>
        <p:txBody>
          <a:bodyPr/>
          <a:lstStyle/>
          <a:p>
            <a:r>
              <a:rPr lang="en-US" dirty="0"/>
              <a:t>Description </a:t>
            </a:r>
          </a:p>
        </p:txBody>
      </p:sp>
      <p:sp>
        <p:nvSpPr>
          <p:cNvPr id="3" name="Content Placeholder 2">
            <a:extLst>
              <a:ext uri="{FF2B5EF4-FFF2-40B4-BE49-F238E27FC236}">
                <a16:creationId xmlns:a16="http://schemas.microsoft.com/office/drawing/2014/main" id="{4E6E1B1E-E343-4509-9C2C-4C7A8FCD47D0}"/>
              </a:ext>
            </a:extLst>
          </p:cNvPr>
          <p:cNvSpPr>
            <a:spLocks noGrp="1"/>
          </p:cNvSpPr>
          <p:nvPr>
            <p:ph idx="1"/>
          </p:nvPr>
        </p:nvSpPr>
        <p:spPr/>
        <p:txBody>
          <a:bodyPr/>
          <a:lstStyle/>
          <a:p>
            <a:pPr marL="0" indent="0">
              <a:buNone/>
            </a:pPr>
            <a:r>
              <a:rPr lang="en-US" dirty="0"/>
              <a:t>Your description describes a </a:t>
            </a:r>
            <a:r>
              <a:rPr lang="en-US" dirty="0">
                <a:solidFill>
                  <a:schemeClr val="bg1"/>
                </a:solidFill>
                <a:highlight>
                  <a:srgbClr val="FFFF00"/>
                </a:highlight>
              </a:rPr>
              <a:t>detailed</a:t>
            </a:r>
            <a:r>
              <a:rPr lang="en-US" dirty="0"/>
              <a:t> description and objective of what you will be implementing in your activity.   For example;</a:t>
            </a:r>
          </a:p>
          <a:p>
            <a:pPr marL="0" indent="0">
              <a:buNone/>
            </a:pPr>
            <a:endParaRPr lang="en-US" dirty="0"/>
          </a:p>
          <a:p>
            <a:pPr marL="0" indent="0">
              <a:buNone/>
            </a:pPr>
            <a:r>
              <a:rPr lang="en-US" b="1" u="sng" dirty="0"/>
              <a:t>Small Group Time Description</a:t>
            </a:r>
          </a:p>
          <a:p>
            <a:pPr marL="0" indent="0">
              <a:buNone/>
            </a:pPr>
            <a:endParaRPr lang="en-US" b="1" u="sng" dirty="0"/>
          </a:p>
          <a:p>
            <a:pPr marL="0" indent="0">
              <a:buNone/>
            </a:pPr>
            <a:r>
              <a:rPr lang="en-US" dirty="0"/>
              <a:t>For small group time the children will listen to a story Today I feel Silly &amp; other Moods that Make my Day.  The children will be encouraged to answer open ended questions, I wonder statements, and relate real world experiences about feelings.  </a:t>
            </a:r>
          </a:p>
          <a:p>
            <a:pPr marL="0" indent="0">
              <a:buNone/>
            </a:pPr>
            <a:endParaRPr lang="en-US" dirty="0"/>
          </a:p>
        </p:txBody>
      </p:sp>
    </p:spTree>
    <p:extLst>
      <p:ext uri="{BB962C8B-B14F-4D97-AF65-F5344CB8AC3E}">
        <p14:creationId xmlns:p14="http://schemas.microsoft.com/office/powerpoint/2010/main" val="810530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11E69-C78D-4B9E-961E-739001DFB69E}"/>
              </a:ext>
            </a:extLst>
          </p:cNvPr>
          <p:cNvSpPr>
            <a:spLocks noGrp="1"/>
          </p:cNvSpPr>
          <p:nvPr>
            <p:ph type="title"/>
          </p:nvPr>
        </p:nvSpPr>
        <p:spPr/>
        <p:txBody>
          <a:bodyPr/>
          <a:lstStyle/>
          <a:p>
            <a:r>
              <a:rPr lang="en-US" dirty="0"/>
              <a:t>Tags</a:t>
            </a:r>
          </a:p>
        </p:txBody>
      </p:sp>
      <p:sp>
        <p:nvSpPr>
          <p:cNvPr id="3" name="Content Placeholder 2">
            <a:extLst>
              <a:ext uri="{FF2B5EF4-FFF2-40B4-BE49-F238E27FC236}">
                <a16:creationId xmlns:a16="http://schemas.microsoft.com/office/drawing/2014/main" id="{8EBF655B-1EA8-4F99-983D-2994730A16CD}"/>
              </a:ext>
            </a:extLst>
          </p:cNvPr>
          <p:cNvSpPr>
            <a:spLocks noGrp="1"/>
          </p:cNvSpPr>
          <p:nvPr>
            <p:ph idx="1"/>
          </p:nvPr>
        </p:nvSpPr>
        <p:spPr/>
        <p:txBody>
          <a:bodyPr/>
          <a:lstStyle/>
          <a:p>
            <a:r>
              <a:rPr lang="en-US" dirty="0"/>
              <a:t>COR Tags-Child Observation Record</a:t>
            </a:r>
          </a:p>
          <a:p>
            <a:r>
              <a:rPr lang="en-US" dirty="0"/>
              <a:t>ELOF-Head Start Early Learning Outcomes Framework </a:t>
            </a:r>
          </a:p>
        </p:txBody>
      </p:sp>
    </p:spTree>
    <p:extLst>
      <p:ext uri="{BB962C8B-B14F-4D97-AF65-F5344CB8AC3E}">
        <p14:creationId xmlns:p14="http://schemas.microsoft.com/office/powerpoint/2010/main" val="2678594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D43FF-C540-40F1-893E-0973352E7A3E}"/>
              </a:ext>
            </a:extLst>
          </p:cNvPr>
          <p:cNvSpPr>
            <a:spLocks noGrp="1"/>
          </p:cNvSpPr>
          <p:nvPr>
            <p:ph type="title"/>
          </p:nvPr>
        </p:nvSpPr>
        <p:spPr/>
        <p:txBody>
          <a:bodyPr/>
          <a:lstStyle/>
          <a:p>
            <a:r>
              <a:rPr lang="en-US" dirty="0"/>
              <a:t>Steps</a:t>
            </a:r>
          </a:p>
        </p:txBody>
      </p:sp>
      <p:sp>
        <p:nvSpPr>
          <p:cNvPr id="3" name="Content Placeholder 2">
            <a:extLst>
              <a:ext uri="{FF2B5EF4-FFF2-40B4-BE49-F238E27FC236}">
                <a16:creationId xmlns:a16="http://schemas.microsoft.com/office/drawing/2014/main" id="{ABE7D921-55B9-4C34-96BA-AFDF5281187D}"/>
              </a:ext>
            </a:extLst>
          </p:cNvPr>
          <p:cNvSpPr>
            <a:spLocks noGrp="1"/>
          </p:cNvSpPr>
          <p:nvPr>
            <p:ph idx="1"/>
          </p:nvPr>
        </p:nvSpPr>
        <p:spPr/>
        <p:txBody>
          <a:bodyPr/>
          <a:lstStyle/>
          <a:p>
            <a:r>
              <a:rPr lang="en-US" dirty="0"/>
              <a:t> Your steps should have a beginning, middle, and end. </a:t>
            </a:r>
          </a:p>
        </p:txBody>
      </p:sp>
    </p:spTree>
    <p:extLst>
      <p:ext uri="{BB962C8B-B14F-4D97-AF65-F5344CB8AC3E}">
        <p14:creationId xmlns:p14="http://schemas.microsoft.com/office/powerpoint/2010/main" val="1546434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5A0DF-03F7-4240-B49F-36112DC6F1A4}"/>
              </a:ext>
            </a:extLst>
          </p:cNvPr>
          <p:cNvSpPr>
            <a:spLocks noGrp="1"/>
          </p:cNvSpPr>
          <p:nvPr>
            <p:ph type="title"/>
          </p:nvPr>
        </p:nvSpPr>
        <p:spPr/>
        <p:txBody>
          <a:bodyPr/>
          <a:lstStyle/>
          <a:p>
            <a:r>
              <a:rPr lang="en-US" dirty="0"/>
              <a:t>Supplies</a:t>
            </a:r>
          </a:p>
        </p:txBody>
      </p:sp>
      <p:sp>
        <p:nvSpPr>
          <p:cNvPr id="3" name="Content Placeholder 2">
            <a:extLst>
              <a:ext uri="{FF2B5EF4-FFF2-40B4-BE49-F238E27FC236}">
                <a16:creationId xmlns:a16="http://schemas.microsoft.com/office/drawing/2014/main" id="{D8B759B6-FDB4-4312-97BD-6A5C47401E4A}"/>
              </a:ext>
            </a:extLst>
          </p:cNvPr>
          <p:cNvSpPr>
            <a:spLocks noGrp="1"/>
          </p:cNvSpPr>
          <p:nvPr>
            <p:ph idx="1"/>
          </p:nvPr>
        </p:nvSpPr>
        <p:spPr/>
        <p:txBody>
          <a:bodyPr/>
          <a:lstStyle/>
          <a:p>
            <a:r>
              <a:rPr lang="en-US" dirty="0"/>
              <a:t>These are all of the materials that will be needed to complete/support your activity.</a:t>
            </a:r>
          </a:p>
        </p:txBody>
      </p:sp>
    </p:spTree>
    <p:extLst>
      <p:ext uri="{BB962C8B-B14F-4D97-AF65-F5344CB8AC3E}">
        <p14:creationId xmlns:p14="http://schemas.microsoft.com/office/powerpoint/2010/main" val="3403775627"/>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1469</TotalTime>
  <Words>501</Words>
  <Application>Microsoft Office PowerPoint</Application>
  <PresentationFormat>Widescreen</PresentationFormat>
  <Paragraphs>68</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Century Gothic</vt:lpstr>
      <vt:lpstr>Vapor Trail</vt:lpstr>
      <vt:lpstr>Lesson Planning </vt:lpstr>
      <vt:lpstr>Sections</vt:lpstr>
      <vt:lpstr>Lesson Plan Consist of</vt:lpstr>
      <vt:lpstr>Must haves daily/weekly </vt:lpstr>
      <vt:lpstr>Each Activity Consist of</vt:lpstr>
      <vt:lpstr>Description </vt:lpstr>
      <vt:lpstr>Tags</vt:lpstr>
      <vt:lpstr>Steps</vt:lpstr>
      <vt:lpstr>Supplies</vt:lpstr>
      <vt:lpstr>Individual Plan/Individualized Matrix</vt:lpstr>
      <vt:lpstr>Bringing it all together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Planning</dc:title>
  <dc:creator>Teacher</dc:creator>
  <cp:lastModifiedBy>Teacher</cp:lastModifiedBy>
  <cp:revision>21</cp:revision>
  <dcterms:created xsi:type="dcterms:W3CDTF">2019-10-31T18:15:18Z</dcterms:created>
  <dcterms:modified xsi:type="dcterms:W3CDTF">2019-11-01T19:52:21Z</dcterms:modified>
</cp:coreProperties>
</file>